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0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7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5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1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8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7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6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6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1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34129-B8D7-4A5A-B03E-C98A54A8051E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7F2D-631B-4E7F-955A-855580099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1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ikolsk.tukalinsklib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библ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47" y="0"/>
            <a:ext cx="91899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Никольская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библиотека-филиал №19</a:t>
            </a:r>
            <a:b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БУК «</a:t>
            </a:r>
            <a:r>
              <a:rPr lang="ru-RU" sz="2400" dirty="0" err="1" smtClean="0">
                <a:solidFill>
                  <a:srgbClr val="00B0F0"/>
                </a:solidFill>
                <a:latin typeface="Arial Black" pitchFamily="34" charset="0"/>
              </a:rPr>
              <a:t>Тюкалинская</a:t>
            </a: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ЦБС»</a:t>
            </a:r>
            <a:b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    </a:t>
            </a:r>
            <a:r>
              <a:rPr lang="ru-RU" sz="2000" dirty="0" smtClean="0">
                <a:solidFill>
                  <a:srgbClr val="00B0F0"/>
                </a:solidFill>
                <a:latin typeface="Arial Black" pitchFamily="34" charset="0"/>
              </a:rPr>
              <a:t>заведующая библиотекой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Н. А. Дерябина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C:\Users\user\Desktop\все\18 фото\DSC09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4" y="1700808"/>
            <a:ext cx="8855323" cy="497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1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Ежегодно библиотека проводит более 30 мероприятий для разных категорий читателей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для детей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148" name="Picture 4" descr="C:\Users\user\Desktop\2019 г\год отч 18\18 дет отчеты\Бенифис писателей Мастера улыбк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8" y="1988840"/>
            <a:ext cx="8306603" cy="46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3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д</a:t>
            </a:r>
            <a:r>
              <a:rPr lang="ru-RU" sz="3600" b="1" dirty="0" smtClean="0">
                <a:solidFill>
                  <a:srgbClr val="7030A0"/>
                </a:solidFill>
              </a:rPr>
              <a:t>ля подростков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user\Desktop\2019 г\год отч 18\18 дет отчеты\Интерактивная игра Все о росс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0" y="1446044"/>
            <a:ext cx="8397260" cy="47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4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2246" cy="70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Молодежи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user\Desktop\2019 г\год отч 18\18 взр отчеты\час права Ты гражданин.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7" y="1484783"/>
            <a:ext cx="8928933" cy="501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1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взрослыми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user\Desktop\все\17 фото\DSC07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415843" cy="47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биб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4691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Работает библиотека не обособленно, её социальными партнерами являются: 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детский сад,</a:t>
            </a:r>
          </a:p>
        </p:txBody>
      </p:sp>
      <p:pic>
        <p:nvPicPr>
          <p:cNvPr id="8195" name="Picture 3" descr="C:\Users\user\Desktop\фото19\DSC09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892480" cy="499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1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8647" cy="69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Никольская школа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2019 г\год отч 18\18 взр отчеты\лит-муз композиция  Годы опаленные войной и блокад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8414"/>
            <a:ext cx="8280920" cy="46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3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69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Дом культуры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2019 г\год отч 18\18 взр отчеты\ЗОЖ против наркоти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1" y="1124743"/>
            <a:ext cx="7992887" cy="55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6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Библиотека участвует в Акциях, конкурсах, фестивалях разного уровня. 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все\2018 г\позд+серт\Диплом Истоки с подписью и печать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090341" cy="43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все\2018 г\позд+серт\НикольскаяТюкалинскогоСертификатДень без Интернета2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68" y="1628800"/>
            <a:ext cx="582013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9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user\Desktop\все\17 фото\Квест-игра Путешествие по сказкам Пушк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72" y="1446044"/>
            <a:ext cx="8525388" cy="479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1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библ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75" y="0"/>
            <a:ext cx="9189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Nautilus Pompilius" pitchFamily="50" charset="-52"/>
              </a:rPr>
              <a:t>Год основания библиотеки: 1935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700" b="1" dirty="0">
              <a:solidFill>
                <a:schemeClr val="accent5">
                  <a:lumMod val="50000"/>
                </a:schemeClr>
              </a:solidFill>
              <a:latin typeface="Nautilus Pompilius" pitchFamily="50" charset="-52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Nautilus Pompilius" pitchFamily="50" charset="-52"/>
              </a:rPr>
              <a:t>Е</a:t>
            </a:r>
            <a:r>
              <a:rPr lang="en-US" sz="2000" b="1" dirty="0">
                <a:solidFill>
                  <a:srgbClr val="FF0000"/>
                </a:solidFill>
                <a:latin typeface="Nautilus Pompilius" pitchFamily="50" charset="-52"/>
              </a:rPr>
              <a:t>-mai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Nautilus Pompilius" pitchFamily="50" charset="-52"/>
              </a:rPr>
              <a:t>l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Nautilus Pompilius" pitchFamily="50" charset="-52"/>
              </a:rPr>
              <a:t>: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Nautilus Pompilius" pitchFamily="50" charset="-52"/>
              </a:rPr>
              <a:t>                   </a:t>
            </a:r>
            <a:r>
              <a:rPr lang="en-US" sz="2000" b="1" u="sng" dirty="0" err="1">
                <a:solidFill>
                  <a:srgbClr val="00B0F0"/>
                </a:solidFill>
              </a:rPr>
              <a:t>nikolsk</a:t>
            </a:r>
            <a:r>
              <a:rPr lang="ru-RU" sz="2000" b="1" u="sng" dirty="0">
                <a:solidFill>
                  <a:srgbClr val="00B0F0"/>
                </a:solidFill>
              </a:rPr>
              <a:t>.</a:t>
            </a:r>
            <a:r>
              <a:rPr lang="en-US" sz="2000" b="1" u="sng" dirty="0">
                <a:solidFill>
                  <a:srgbClr val="00B0F0"/>
                </a:solidFill>
              </a:rPr>
              <a:t>lib</a:t>
            </a:r>
            <a:r>
              <a:rPr lang="ru-RU" sz="2000" b="1" u="sng" dirty="0">
                <a:solidFill>
                  <a:srgbClr val="00B0F0"/>
                </a:solidFill>
              </a:rPr>
              <a:t>@</a:t>
            </a:r>
            <a:r>
              <a:rPr lang="en-US" sz="2000" b="1" u="sng" dirty="0">
                <a:solidFill>
                  <a:srgbClr val="00B0F0"/>
                </a:solidFill>
              </a:rPr>
              <a:t>mail</a:t>
            </a:r>
            <a:r>
              <a:rPr lang="ru-RU" sz="2000" b="1" u="sng" dirty="0">
                <a:solidFill>
                  <a:srgbClr val="00B0F0"/>
                </a:solidFill>
              </a:rPr>
              <a:t>.</a:t>
            </a:r>
            <a:r>
              <a:rPr lang="en-US" sz="2000" b="1" u="sng" dirty="0" err="1">
                <a:solidFill>
                  <a:srgbClr val="00B0F0"/>
                </a:solidFill>
              </a:rPr>
              <a:t>ru</a:t>
            </a:r>
            <a:endParaRPr lang="ru-RU" sz="2000" dirty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Nautilus Pompilius" pitchFamily="50" charset="-52"/>
              </a:rPr>
              <a:t>Сайт:                      </a:t>
            </a:r>
            <a:r>
              <a:rPr lang="ru-RU" sz="2000" b="1" u="sng" dirty="0" smtClean="0"/>
              <a:t>  </a:t>
            </a:r>
            <a:r>
              <a:rPr lang="en-US" sz="2000" b="1" u="sng" dirty="0">
                <a:hlinkClick r:id="rId3"/>
              </a:rPr>
              <a:t>http</a:t>
            </a:r>
            <a:r>
              <a:rPr lang="ru-RU" sz="2000" b="1" u="sng" dirty="0">
                <a:hlinkClick r:id="rId3"/>
              </a:rPr>
              <a:t>://</a:t>
            </a:r>
            <a:r>
              <a:rPr lang="en-US" sz="2000" b="1" u="sng" dirty="0" err="1">
                <a:hlinkClick r:id="rId3"/>
              </a:rPr>
              <a:t>nikolsk</a:t>
            </a:r>
            <a:r>
              <a:rPr lang="ru-RU" sz="2000" b="1" u="sng" dirty="0">
                <a:hlinkClick r:id="rId3"/>
              </a:rPr>
              <a:t>.</a:t>
            </a:r>
            <a:r>
              <a:rPr lang="en-US" sz="2000" b="1" u="sng" dirty="0" err="1">
                <a:hlinkClick r:id="rId3"/>
              </a:rPr>
              <a:t>tukalinsklib</a:t>
            </a:r>
            <a:r>
              <a:rPr lang="ru-RU" sz="2000" b="1" u="sng" dirty="0">
                <a:hlinkClick r:id="rId3"/>
              </a:rPr>
              <a:t>.</a:t>
            </a:r>
            <a:r>
              <a:rPr lang="en-US" sz="2000" b="1" u="sng" dirty="0" err="1">
                <a:hlinkClick r:id="rId3"/>
              </a:rPr>
              <a:t>ru</a:t>
            </a:r>
            <a:r>
              <a:rPr lang="ru-RU" sz="2000" b="1" u="sng" dirty="0">
                <a:hlinkClick r:id="rId3"/>
              </a:rPr>
              <a:t>/</a:t>
            </a:r>
            <a:endParaRPr lang="ru-RU" sz="2000" dirty="0"/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Nautilus Pompilius" pitchFamily="50" charset="-52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Nautilus Pompilius" pitchFamily="50" charset="-52"/>
              </a:rPr>
              <a:t>Основные </a:t>
            </a:r>
            <a:r>
              <a:rPr lang="ru-RU" sz="2000" b="1" dirty="0">
                <a:solidFill>
                  <a:srgbClr val="FF0000"/>
                </a:solidFill>
                <a:latin typeface="Nautilus Pompilius" pitchFamily="50" charset="-52"/>
              </a:rPr>
              <a:t>показатели библиотеки:</a:t>
            </a:r>
          </a:p>
          <a:p>
            <a:pPr fontAlgn="t"/>
            <a:r>
              <a:rPr lang="ru-RU" b="1" dirty="0" smtClean="0">
                <a:solidFill>
                  <a:srgbClr val="00B0F0"/>
                </a:solidFill>
              </a:rPr>
              <a:t>Читателей                   125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Посещений                 5350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Книговыдача             11.132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77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библ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58023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3200" b="1" dirty="0" smtClean="0">
                <a:solidFill>
                  <a:srgbClr val="00B0F0"/>
                </a:solidFill>
              </a:rPr>
              <a:t>Руководит библиотекой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Н. А. Дерябина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                                 Образование 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средне-специальное.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              </a:t>
            </a:r>
            <a:r>
              <a:rPr lang="ru-RU" sz="3200" b="1" dirty="0" smtClean="0">
                <a:solidFill>
                  <a:srgbClr val="00B0F0"/>
                </a:solidFill>
              </a:rPr>
              <a:t>Стаж работы</a:t>
            </a:r>
            <a:r>
              <a:rPr lang="ru-RU" sz="3200" b="1" dirty="0" smtClean="0">
                <a:solidFill>
                  <a:srgbClr val="FF0000"/>
                </a:solidFill>
              </a:rPr>
              <a:t> 35 лет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user\Desktop\DSC02568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132320" cy="47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6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библ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260648"/>
            <a:ext cx="918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400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Проекты и программы реализуемые библиотекой:</a:t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Драгоценный ларец книг для летнего чтения»</a:t>
            </a:r>
            <a:b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«В каждой книге свой секрет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ненужной книги нет»</a:t>
            </a:r>
            <a:b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Волшебная страна – театр»</a:t>
            </a:r>
            <a:b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Читательские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объединения: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«Юные друзья библиотеки»</a:t>
            </a:r>
            <a:b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Клуб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«Здесь Родины моей начало»</a:t>
            </a:r>
            <a:b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Клуб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«В ногу со временем».</a:t>
            </a:r>
            <a:b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2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иб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541" cy="69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Интерьер библиотеки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все\18 фото\DSC09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1" y="762042"/>
            <a:ext cx="8656589" cy="48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3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1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Малышовый отдел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3" descr="C:\Users\user\Desktop\DSC096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9" y="1166018"/>
            <a:ext cx="80533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1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" y="0"/>
            <a:ext cx="9136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Подростковый отдел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все\18 фото\DSC09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1" y="1164913"/>
            <a:ext cx="8513108" cy="50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46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0"/>
            <a:ext cx="912086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Зал краеведческой литературы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нов интерьер\DSC09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" y="1412776"/>
            <a:ext cx="871271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4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и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" y="0"/>
            <a:ext cx="9124008" cy="68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Материалы по истории поселения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3" name="Picture 3" descr="C:\Users\user\Desktop\нов интерьер\DSC092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" y="1600200"/>
            <a:ext cx="8945183" cy="50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25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281</TotalTime>
  <Words>100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Никольская библиотека-филиал №19 БУК «Тюкалинская ЦБС»     заведующая библиотекой Н. А. Дерябина </vt:lpstr>
      <vt:lpstr>Год основания библиотеки: 1935</vt:lpstr>
      <vt:lpstr>                                  Руководит библиотекой                              Н. А. Дерябина                                  Образование                                   средне-специальное.                         Стаж работы 35 лет</vt:lpstr>
      <vt:lpstr>Проекты и программы реализуемые библиотекой: «Драгоценный ларец книг для летнего чтения»  «В каждой книге свой секрет  и ненужной книги нет» «Волшебная страна – театр»  Читательские объединения: Кружок «Юные друзья библиотеки» Клуб «Здесь Родины моей начало» Клуб «В ногу со временем». </vt:lpstr>
      <vt:lpstr>         Интерьер библиотеки</vt:lpstr>
      <vt:lpstr>Малышовый отдел</vt:lpstr>
      <vt:lpstr>Подростковый отдел</vt:lpstr>
      <vt:lpstr>Зал краеведческой литературы</vt:lpstr>
      <vt:lpstr>Материалы по истории поселения</vt:lpstr>
      <vt:lpstr>Ежегодно библиотека проводит более 30 мероприятий для разных категорий читателей для детей</vt:lpstr>
      <vt:lpstr>для подростков</vt:lpstr>
      <vt:lpstr>Молодежи</vt:lpstr>
      <vt:lpstr>взрослыми</vt:lpstr>
      <vt:lpstr>Работает библиотека не обособленно, её социальными партнерами являются:  детский сад,</vt:lpstr>
      <vt:lpstr>Никольская школа</vt:lpstr>
      <vt:lpstr>Дом культуры</vt:lpstr>
      <vt:lpstr>Библиотека участвует в Акциях, конкурсах, фестивалях разного уровня.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2019-03-20T04:05:25Z</dcterms:created>
  <dcterms:modified xsi:type="dcterms:W3CDTF">2019-03-21T11:17:50Z</dcterms:modified>
</cp:coreProperties>
</file>